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753600" cy="7315200"/>
  <p:notesSz cx="6858000" cy="9144000"/>
  <p:embeddedFontLst>
    <p:embeddedFont>
      <p:font typeface="TT Rounds Condensed" panose="020B0604020202020204" charset="0"/>
      <p:regular r:id="rId12"/>
    </p:embeddedFont>
    <p:embeddedFont>
      <p:font typeface="TT Rounds Condensed Bold" panose="020B0604020202020204" charset="0"/>
      <p:regular r:id="rId13"/>
    </p:embeddedFont>
    <p:embeddedFont>
      <p:font typeface="TT Rounds Condensed Bold Italics" panose="020B0604020202020204" charset="0"/>
      <p:regular r:id="rId14"/>
    </p:embeddedFont>
    <p:embeddedFont>
      <p:font typeface="TT Rounds Condensed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21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891922"/>
            <a:ext cx="975360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EAC0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Coimbatore Road Safety Challenge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1397" y="5634872"/>
            <a:ext cx="8442201" cy="40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  <a:spcBef>
                <a:spcPct val="0"/>
              </a:spcBef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Accident Hotspot Prediction and Prevention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015359" y="3720137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7015359" y="4146465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7015359" y="4572793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7015359" y="4999121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7015359" y="5425449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7015359" y="5851777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7015359" y="6274577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7015359" y="6697377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65258" y="3772566"/>
            <a:ext cx="461154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i="1" spc="29">
                <a:solidFill>
                  <a:srgbClr val="808080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“Smart Roads, Safer Lives”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780483"/>
            <a:ext cx="975360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EAC0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Coimbatore Road Safety Challenge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1397" y="2523433"/>
            <a:ext cx="8442201" cy="40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  <a:spcBef>
                <a:spcPct val="0"/>
              </a:spcBef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Accident Hotspot Prediction and Prevention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2964" y="3710612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2476" y="3187296"/>
            <a:ext cx="367165" cy="43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964" y="4136940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7912" y="3613624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2964" y="4563268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Objective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07912" y="4039952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12964" y="4989596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Proposed Solution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7912" y="4466280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2964" y="5415924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Implementation 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07912" y="4892608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2964" y="5842252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Expected Impact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07912" y="5318936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12964" y="6265052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7912" y="5741736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12964" y="6687852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Thank 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07912" y="6164536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2506" y="4715751"/>
            <a:ext cx="4634294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 b="1" spc="1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Overview:</a:t>
            </a:r>
            <a:r>
              <a:rPr lang="en-US" sz="1800" spc="1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Coimbatore faces an increasing road safety challenge with rising accident rates, fatalities, and traffic density.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 b="1" spc="1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Objective:</a:t>
            </a:r>
            <a:r>
              <a:rPr lang="en-US" sz="1800" spc="1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To provide an AI-driven solution for identifying and mitigating accident hotspots, ensuring safer roads and improved traffic management.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35194" y="6573126"/>
            <a:ext cx="421729" cy="41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723" b="1" spc="25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09</a:t>
            </a:r>
          </a:p>
        </p:txBody>
      </p:sp>
      <p:sp>
        <p:nvSpPr>
          <p:cNvPr id="32" name="AutoShape 32"/>
          <p:cNvSpPr/>
          <p:nvPr/>
        </p:nvSpPr>
        <p:spPr>
          <a:xfrm>
            <a:off x="7015359" y="3291806"/>
            <a:ext cx="10494" cy="389204"/>
          </a:xfrm>
          <a:prstGeom prst="line">
            <a:avLst/>
          </a:prstGeom>
          <a:ln w="38100" cap="rnd">
            <a:solidFill>
              <a:srgbClr val="FEAC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7112964" y="3282281"/>
            <a:ext cx="1796240" cy="2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0"/>
              </a:lnSpc>
            </a:pPr>
            <a:r>
              <a:rPr lang="en-US" sz="1525" b="1" spc="14">
                <a:solidFill>
                  <a:srgbClr val="8080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9120" y="1842911"/>
            <a:ext cx="8868475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High Fatality Rates: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In 2023, Coimbatore reported over 1,000 road accident fatalities, surpassing Chennai as the district with the highest number of such deaths in Tamil Nadu.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Evening Accidents Surge: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There was a s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ignificant spike in accidents between 6 PM and 9 PM, with 47 fatal and 104 non-fatal incidents recorded during these hours.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Two-Wheeler Incidents: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Tamil Nadu recorded 8,113 two-wheeler accident deaths in 2023, with many attributed to non-helmet use.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Infrastructure Gaps: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Poorly managed intersections, insufficient road infrastructure, and limited real-time traffic monitoring systems exacerbate the problem.</a:t>
            </a:r>
          </a:p>
        </p:txBody>
      </p:sp>
      <p:sp>
        <p:nvSpPr>
          <p:cNvPr id="4" name="Freeform 4"/>
          <p:cNvSpPr/>
          <p:nvPr/>
        </p:nvSpPr>
        <p:spPr>
          <a:xfrm>
            <a:off x="731520" y="4929011"/>
            <a:ext cx="4001993" cy="2386189"/>
          </a:xfrm>
          <a:custGeom>
            <a:avLst/>
            <a:gdLst/>
            <a:ahLst/>
            <a:cxnLst/>
            <a:rect l="l" t="t" r="r" b="b"/>
            <a:pathLst>
              <a:path w="4001993" h="2386189">
                <a:moveTo>
                  <a:pt x="0" y="0"/>
                </a:moveTo>
                <a:lnTo>
                  <a:pt x="4001993" y="0"/>
                </a:lnTo>
                <a:lnTo>
                  <a:pt x="4001993" y="2386189"/>
                </a:lnTo>
                <a:lnTo>
                  <a:pt x="0" y="2386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957134" y="4673301"/>
            <a:ext cx="3796466" cy="2641899"/>
          </a:xfrm>
          <a:custGeom>
            <a:avLst/>
            <a:gdLst/>
            <a:ahLst/>
            <a:cxnLst/>
            <a:rect l="l" t="t" r="r" b="b"/>
            <a:pathLst>
              <a:path w="3796466" h="2641899">
                <a:moveTo>
                  <a:pt x="0" y="0"/>
                </a:moveTo>
                <a:lnTo>
                  <a:pt x="3796466" y="0"/>
                </a:lnTo>
                <a:lnTo>
                  <a:pt x="3796466" y="2641899"/>
                </a:lnTo>
                <a:lnTo>
                  <a:pt x="0" y="264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73" r="-1397" b="-32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10234" y="331470"/>
            <a:ext cx="544812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Road Safety Challenges in Coimbatore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042455" y="3405155"/>
            <a:ext cx="5668690" cy="709545"/>
          </a:xfrm>
          <a:custGeom>
            <a:avLst/>
            <a:gdLst/>
            <a:ahLst/>
            <a:cxnLst/>
            <a:rect l="l" t="t" r="r" b="b"/>
            <a:pathLst>
              <a:path w="5668690" h="709545">
                <a:moveTo>
                  <a:pt x="0" y="0"/>
                </a:moveTo>
                <a:lnTo>
                  <a:pt x="5668690" y="0"/>
                </a:lnTo>
                <a:lnTo>
                  <a:pt x="5668690" y="709545"/>
                </a:lnTo>
                <a:lnTo>
                  <a:pt x="0" y="709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26" t="-175708" b="-2286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709501" y="4391068"/>
            <a:ext cx="2607712" cy="2607712"/>
          </a:xfrm>
          <a:custGeom>
            <a:avLst/>
            <a:gdLst/>
            <a:ahLst/>
            <a:cxnLst/>
            <a:rect l="l" t="t" r="r" b="b"/>
            <a:pathLst>
              <a:path w="2607712" h="2607712">
                <a:moveTo>
                  <a:pt x="0" y="0"/>
                </a:moveTo>
                <a:lnTo>
                  <a:pt x="2607712" y="0"/>
                </a:lnTo>
                <a:lnTo>
                  <a:pt x="2607712" y="2607713"/>
                </a:lnTo>
                <a:lnTo>
                  <a:pt x="0" y="260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89446" y="331470"/>
            <a:ext cx="191662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Our 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20" y="1842911"/>
            <a:ext cx="88684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Primary Goal: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Reduce accidents and fatalities by 30-40% at identified hotspots.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Key Focus Areas: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Predict accident hotspots using AI and data analytics.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Prevent accidents with real-time interventions and community awareness.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Enhance road safety and urban planning through actionable insights.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1931" y="6998781"/>
            <a:ext cx="504973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spc="1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person who was saved and is feeling relieved and happy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9120" y="1842911"/>
            <a:ext cx="8868475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Data Collection: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Traffic data from IoT sensors, GPS devices, and cameras.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Historical accident data and environmental factors.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Prediction Model: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AI/ML algorithms (e.g., Random Forest, Gradient Boosting) for hotspot forecasting.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Real-Time Monitoring: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IoT devices and camera feeds for tracking speed, density, and conditions.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Prevention Mechanisms: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Dynamic warning signs, mobile app notifications, and smart traffic lights.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Government Dashboard: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Interactive interface for traffic officials to plan interventions.</a:t>
            </a:r>
          </a:p>
        </p:txBody>
      </p:sp>
      <p:sp>
        <p:nvSpPr>
          <p:cNvPr id="4" name="Freeform 4"/>
          <p:cNvSpPr/>
          <p:nvPr/>
        </p:nvSpPr>
        <p:spPr>
          <a:xfrm>
            <a:off x="7681752" y="4671836"/>
            <a:ext cx="2071848" cy="2620888"/>
          </a:xfrm>
          <a:custGeom>
            <a:avLst/>
            <a:gdLst/>
            <a:ahLst/>
            <a:cxnLst/>
            <a:rect l="l" t="t" r="r" b="b"/>
            <a:pathLst>
              <a:path w="2071848" h="2620888">
                <a:moveTo>
                  <a:pt x="0" y="0"/>
                </a:moveTo>
                <a:lnTo>
                  <a:pt x="2071848" y="0"/>
                </a:lnTo>
                <a:lnTo>
                  <a:pt x="2071848" y="2620888"/>
                </a:lnTo>
                <a:lnTo>
                  <a:pt x="0" y="262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488843" y="1295663"/>
            <a:ext cx="3264757" cy="1596207"/>
          </a:xfrm>
          <a:custGeom>
            <a:avLst/>
            <a:gdLst/>
            <a:ahLst/>
            <a:cxnLst/>
            <a:rect l="l" t="t" r="r" b="b"/>
            <a:pathLst>
              <a:path w="3264757" h="1596207">
                <a:moveTo>
                  <a:pt x="0" y="0"/>
                </a:moveTo>
                <a:lnTo>
                  <a:pt x="3264757" y="0"/>
                </a:lnTo>
                <a:lnTo>
                  <a:pt x="3264757" y="1596207"/>
                </a:lnTo>
                <a:lnTo>
                  <a:pt x="0" y="1596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509" b="-582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15444" y="331470"/>
            <a:ext cx="763215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Accident Hotspot Prediction and Prevention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1752" y="4543249"/>
            <a:ext cx="204926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spc="1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Dynamic warning signs</a:t>
            </a:r>
          </a:p>
        </p:txBody>
      </p:sp>
      <p:sp>
        <p:nvSpPr>
          <p:cNvPr id="8" name="Freeform 8"/>
          <p:cNvSpPr/>
          <p:nvPr/>
        </p:nvSpPr>
        <p:spPr>
          <a:xfrm>
            <a:off x="1585813" y="4800424"/>
            <a:ext cx="4077945" cy="2528435"/>
          </a:xfrm>
          <a:custGeom>
            <a:avLst/>
            <a:gdLst/>
            <a:ahLst/>
            <a:cxnLst/>
            <a:rect l="l" t="t" r="r" b="b"/>
            <a:pathLst>
              <a:path w="4077945" h="2528435">
                <a:moveTo>
                  <a:pt x="0" y="0"/>
                </a:moveTo>
                <a:lnTo>
                  <a:pt x="4077945" y="0"/>
                </a:lnTo>
                <a:lnTo>
                  <a:pt x="4077945" y="2528435"/>
                </a:lnTo>
                <a:lnTo>
                  <a:pt x="0" y="2528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13" r="-6282" b="-3970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769452" y="5856520"/>
            <a:ext cx="5936263" cy="101867"/>
          </a:xfrm>
          <a:custGeom>
            <a:avLst/>
            <a:gdLst/>
            <a:ahLst/>
            <a:cxnLst/>
            <a:rect l="l" t="t" r="r" b="b"/>
            <a:pathLst>
              <a:path w="5936263" h="101867">
                <a:moveTo>
                  <a:pt x="0" y="0"/>
                </a:moveTo>
                <a:lnTo>
                  <a:pt x="5936263" y="0"/>
                </a:lnTo>
                <a:lnTo>
                  <a:pt x="5936263" y="101867"/>
                </a:lnTo>
                <a:lnTo>
                  <a:pt x="0" y="10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85" t="-1453550" r="-24318" b="-115578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815026" y="5159403"/>
            <a:ext cx="589069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b="1" spc="1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Project Timeline 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5446015" y="5264177"/>
            <a:ext cx="2202698" cy="190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flipH="1">
            <a:off x="1815026" y="5264178"/>
            <a:ext cx="22029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879921" y="5958387"/>
            <a:ext cx="939765" cy="1040828"/>
          </a:xfrm>
          <a:custGeom>
            <a:avLst/>
            <a:gdLst/>
            <a:ahLst/>
            <a:cxnLst/>
            <a:rect l="l" t="t" r="r" b="b"/>
            <a:pathLst>
              <a:path w="939765" h="1040828">
                <a:moveTo>
                  <a:pt x="0" y="0"/>
                </a:moveTo>
                <a:lnTo>
                  <a:pt x="939765" y="0"/>
                </a:lnTo>
                <a:lnTo>
                  <a:pt x="939765" y="1040828"/>
                </a:lnTo>
                <a:lnTo>
                  <a:pt x="0" y="1040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523254" y="5958387"/>
            <a:ext cx="1018119" cy="1040828"/>
          </a:xfrm>
          <a:custGeom>
            <a:avLst/>
            <a:gdLst/>
            <a:ahLst/>
            <a:cxnLst/>
            <a:rect l="l" t="t" r="r" b="b"/>
            <a:pathLst>
              <a:path w="1018119" h="1040828">
                <a:moveTo>
                  <a:pt x="0" y="0"/>
                </a:moveTo>
                <a:lnTo>
                  <a:pt x="1018119" y="0"/>
                </a:lnTo>
                <a:lnTo>
                  <a:pt x="1018119" y="1040828"/>
                </a:lnTo>
                <a:lnTo>
                  <a:pt x="0" y="1040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79120" y="1842911"/>
            <a:ext cx="8868475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Phase 1: 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Data Collection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Collaborating with authorities for traffic data.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Deploy sensors and cameras at key locations.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Phase 2: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Model Development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Train AI/ML models on historical and real-time data.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Validate predictions with ground data.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Phase 3: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Prevention System Deployment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Install warning systems, optimize traffic lights, and enable app notifications.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Phase 4: 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Dashboard Launch &amp; Community Engagement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Provide tools for traffic management.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Conduct awareness campaigns about accident hotspots.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246223" y="5958387"/>
            <a:ext cx="991279" cy="1040828"/>
          </a:xfrm>
          <a:custGeom>
            <a:avLst/>
            <a:gdLst/>
            <a:ahLst/>
            <a:cxnLst/>
            <a:rect l="l" t="t" r="r" b="b"/>
            <a:pathLst>
              <a:path w="991279" h="1040828">
                <a:moveTo>
                  <a:pt x="0" y="0"/>
                </a:moveTo>
                <a:lnTo>
                  <a:pt x="991279" y="0"/>
                </a:lnTo>
                <a:lnTo>
                  <a:pt x="991279" y="1040828"/>
                </a:lnTo>
                <a:lnTo>
                  <a:pt x="0" y="1040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750" t="-4095" r="-8062" b="-90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942352" y="5958387"/>
            <a:ext cx="1040828" cy="1040828"/>
          </a:xfrm>
          <a:custGeom>
            <a:avLst/>
            <a:gdLst/>
            <a:ahLst/>
            <a:cxnLst/>
            <a:rect l="l" t="t" r="r" b="b"/>
            <a:pathLst>
              <a:path w="1040828" h="1040828">
                <a:moveTo>
                  <a:pt x="0" y="0"/>
                </a:moveTo>
                <a:lnTo>
                  <a:pt x="1040828" y="0"/>
                </a:lnTo>
                <a:lnTo>
                  <a:pt x="1040828" y="1040828"/>
                </a:lnTo>
                <a:lnTo>
                  <a:pt x="0" y="1040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879921" y="331470"/>
            <a:ext cx="411433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Phased Execution Strategy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5805" y="5675545"/>
            <a:ext cx="476349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Phase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23254" y="5675545"/>
            <a:ext cx="494705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Phase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99059" y="5675545"/>
            <a:ext cx="493911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Phase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75905" y="5675545"/>
            <a:ext cx="496193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Phase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58377" y="5368953"/>
            <a:ext cx="764877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March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35032" y="5368953"/>
            <a:ext cx="650677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June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8341" y="5368953"/>
            <a:ext cx="650677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Sept 2025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48712" y="5368953"/>
            <a:ext cx="601266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Nov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82993" y="4671836"/>
            <a:ext cx="5692342" cy="2473139"/>
          </a:xfrm>
          <a:custGeom>
            <a:avLst/>
            <a:gdLst/>
            <a:ahLst/>
            <a:cxnLst/>
            <a:rect l="l" t="t" r="r" b="b"/>
            <a:pathLst>
              <a:path w="5692342" h="2473139">
                <a:moveTo>
                  <a:pt x="0" y="0"/>
                </a:moveTo>
                <a:lnTo>
                  <a:pt x="5692342" y="0"/>
                </a:lnTo>
                <a:lnTo>
                  <a:pt x="5692342" y="2473139"/>
                </a:lnTo>
                <a:lnTo>
                  <a:pt x="0" y="2473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26" t="-12525" r="-2512" b="-238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756294" y="4671836"/>
            <a:ext cx="1114313" cy="457930"/>
          </a:xfrm>
          <a:custGeom>
            <a:avLst/>
            <a:gdLst/>
            <a:ahLst/>
            <a:cxnLst/>
            <a:rect l="l" t="t" r="r" b="b"/>
            <a:pathLst>
              <a:path w="1114313" h="457930">
                <a:moveTo>
                  <a:pt x="0" y="0"/>
                </a:moveTo>
                <a:lnTo>
                  <a:pt x="1114313" y="0"/>
                </a:lnTo>
                <a:lnTo>
                  <a:pt x="1114313" y="457930"/>
                </a:lnTo>
                <a:lnTo>
                  <a:pt x="0" y="457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5279" t="-67643" r="-12836" b="-5689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37582" y="1842911"/>
            <a:ext cx="4351736" cy="2485929"/>
          </a:xfrm>
          <a:custGeom>
            <a:avLst/>
            <a:gdLst/>
            <a:ahLst/>
            <a:cxnLst/>
            <a:rect l="l" t="t" r="r" b="b"/>
            <a:pathLst>
              <a:path w="4351736" h="2485929">
                <a:moveTo>
                  <a:pt x="0" y="0"/>
                </a:moveTo>
                <a:lnTo>
                  <a:pt x="4351736" y="0"/>
                </a:lnTo>
                <a:lnTo>
                  <a:pt x="4351736" y="2485930"/>
                </a:lnTo>
                <a:lnTo>
                  <a:pt x="0" y="2485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79921" y="331470"/>
            <a:ext cx="634236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Transforming Road Safety in Coimbatore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" y="1842911"/>
            <a:ext cx="4558462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Reduction in Accidents: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Fatalities at hotspots reduced by 30-40%.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Improved Planning: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Enhanced infrastructure and resource allocation.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Driver Awareness: 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Increased knowledge of accident-prone areas and safety measures.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spc="15">
                <a:solidFill>
                  <a:srgbClr val="59595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706" b="1" i="1" spc="15">
                <a:solidFill>
                  <a:srgbClr val="595959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Data-Driven Governance:</a:t>
            </a: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 </a:t>
            </a:r>
          </a:p>
          <a:p>
            <a:pPr marL="736940" lvl="2" indent="-245647" algn="l">
              <a:lnSpc>
                <a:spcPts val="2048"/>
              </a:lnSpc>
              <a:buAutoNum type="alphaL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Better traffic management and policy formulation.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3417" y="4804670"/>
            <a:ext cx="109470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sz="2155" b="1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After: 4.0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2993" y="4804670"/>
            <a:ext cx="1223210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sz="2155" b="1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Before: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89784" y="3586002"/>
            <a:ext cx="4253394" cy="3190046"/>
          </a:xfrm>
          <a:custGeom>
            <a:avLst/>
            <a:gdLst/>
            <a:ahLst/>
            <a:cxnLst/>
            <a:rect l="l" t="t" r="r" b="b"/>
            <a:pathLst>
              <a:path w="4253394" h="3190046">
                <a:moveTo>
                  <a:pt x="0" y="0"/>
                </a:moveTo>
                <a:lnTo>
                  <a:pt x="4253394" y="0"/>
                </a:lnTo>
                <a:lnTo>
                  <a:pt x="4253394" y="3190046"/>
                </a:lnTo>
                <a:lnTo>
                  <a:pt x="0" y="319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674687" y="3205665"/>
            <a:ext cx="3570383" cy="3570383"/>
          </a:xfrm>
          <a:custGeom>
            <a:avLst/>
            <a:gdLst/>
            <a:ahLst/>
            <a:cxnLst/>
            <a:rect l="l" t="t" r="r" b="b"/>
            <a:pathLst>
              <a:path w="3570383" h="3570383">
                <a:moveTo>
                  <a:pt x="0" y="0"/>
                </a:moveTo>
                <a:lnTo>
                  <a:pt x="3570383" y="0"/>
                </a:lnTo>
                <a:lnTo>
                  <a:pt x="3570383" y="3570383"/>
                </a:lnTo>
                <a:lnTo>
                  <a:pt x="0" y="3570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79921" y="331470"/>
            <a:ext cx="634236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666" b="1" spc="24">
                <a:solidFill>
                  <a:srgbClr val="FEAC0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Join Us in Building Safer Roads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20" y="1842911"/>
            <a:ext cx="886847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The proposed solution combines AI, IoT, and community involvement to address Coimbatore’s road safety challenges effectively.</a:t>
            </a:r>
          </a:p>
          <a:p>
            <a:pPr marL="368470" lvl="1" indent="-184235" algn="l">
              <a:lnSpc>
                <a:spcPts val="2048"/>
              </a:lnSpc>
              <a:buAutoNum type="arabicPeriod"/>
            </a:pPr>
            <a:r>
              <a:rPr lang="en-US" sz="1706" i="1" spc="15">
                <a:solidFill>
                  <a:srgbClr val="595959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With data-driven insights and preventive mechanisms, this system aims to set a benchmark for road safety initiatives.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1385" y="3205665"/>
            <a:ext cx="4469241" cy="38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529" b="1" i="1" spc="23">
                <a:solidFill>
                  <a:srgbClr val="000000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“Together for a Safer Tomorrow.”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188498"/>
            <a:ext cx="9753600" cy="4301206"/>
          </a:xfrm>
          <a:custGeom>
            <a:avLst/>
            <a:gdLst/>
            <a:ahLst/>
            <a:cxnLst/>
            <a:rect l="l" t="t" r="r" b="b"/>
            <a:pathLst>
              <a:path w="9753600" h="4301206">
                <a:moveTo>
                  <a:pt x="0" y="0"/>
                </a:moveTo>
                <a:lnTo>
                  <a:pt x="9753600" y="0"/>
                </a:lnTo>
                <a:lnTo>
                  <a:pt x="9753600" y="4301206"/>
                </a:lnTo>
                <a:lnTo>
                  <a:pt x="0" y="4301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</a:blip>
            <a:stretch>
              <a:fillRect t="-96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382837" y="4889754"/>
            <a:ext cx="498792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7466" i="1" spc="69">
                <a:solidFill>
                  <a:srgbClr val="FEAC02"/>
                </a:solidFill>
                <a:latin typeface="TT Rounds Condensed Italics"/>
                <a:ea typeface="TT Rounds Condensed Italics"/>
                <a:cs typeface="TT Rounds Condensed Italics"/>
                <a:sym typeface="TT Rounds Condensed Italics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23766" y="6583680"/>
            <a:ext cx="353089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016" b="1" spc="1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24f2002281@ds.study.iitm.ac.in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016" b="1" spc="1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24f2008755@ds.study.iitm.ac.in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26" y="4480179"/>
            <a:ext cx="96073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723" b="1" i="1" spc="25">
                <a:solidFill>
                  <a:srgbClr val="000000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“Every step toward road safety counts—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3348" y="5818441"/>
            <a:ext cx="702690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723" b="1" i="1" spc="25">
                <a:solidFill>
                  <a:srgbClr val="000000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for inspiring us to take this one”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Custom</PresentationFormat>
  <Paragraphs>98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TT Rounds Condensed</vt:lpstr>
      <vt:lpstr>Calibri</vt:lpstr>
      <vt:lpstr>Arial</vt:lpstr>
      <vt:lpstr>TT Rounds Condensed Italics</vt:lpstr>
      <vt:lpstr>TT Rounds Condensed Bold Italics</vt:lpstr>
      <vt:lpstr>TT Rounds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SlideMembers_TrafficJamFreePowerpointSample_PS_1035.pptx</dc:title>
  <cp:lastModifiedBy>Akanksha Rath</cp:lastModifiedBy>
  <cp:revision>2</cp:revision>
  <dcterms:created xsi:type="dcterms:W3CDTF">2006-08-16T00:00:00Z</dcterms:created>
  <dcterms:modified xsi:type="dcterms:W3CDTF">2024-12-30T08:13:04Z</dcterms:modified>
  <dc:identifier>DAGap0rRWG4</dc:identifier>
</cp:coreProperties>
</file>